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304" r:id="rId5"/>
    <p:sldId id="303" r:id="rId6"/>
    <p:sldId id="258" r:id="rId7"/>
    <p:sldId id="306" r:id="rId8"/>
    <p:sldId id="307" r:id="rId9"/>
    <p:sldId id="308" r:id="rId10"/>
    <p:sldId id="309" r:id="rId11"/>
    <p:sldId id="310" r:id="rId12"/>
    <p:sldId id="312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4" r:id="rId23"/>
    <p:sldId id="325" r:id="rId24"/>
    <p:sldId id="326" r:id="rId25"/>
    <p:sldId id="327" r:id="rId26"/>
    <p:sldId id="329" r:id="rId27"/>
    <p:sldId id="331" r:id="rId28"/>
    <p:sldId id="333" r:id="rId29"/>
    <p:sldId id="296" r:id="rId30"/>
    <p:sldId id="335" r:id="rId31"/>
    <p:sldId id="450" r:id="rId32"/>
    <p:sldId id="451" r:id="rId33"/>
    <p:sldId id="452" r:id="rId34"/>
    <p:sldId id="453" r:id="rId35"/>
    <p:sldId id="302" r:id="rId36"/>
    <p:sldId id="336" r:id="rId37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218" autoAdjust="0"/>
    <p:restoredTop sz="77778"/>
  </p:normalViewPr>
  <p:slideViewPr>
    <p:cSldViewPr snapToGrid="0" snapToObjects="1" showGuides="1">
      <p:cViewPr varScale="1">
        <p:scale>
          <a:sx n="167" d="100"/>
          <a:sy n="167" d="100"/>
        </p:scale>
        <p:origin x="1800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15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0621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208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</p:spTree>
    <p:extLst>
      <p:ext uri="{BB962C8B-B14F-4D97-AF65-F5344CB8AC3E}">
        <p14:creationId xmlns:p14="http://schemas.microsoft.com/office/powerpoint/2010/main" val="322971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5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9.wmf"/><Relationship Id="rId3" Type="http://schemas.openxmlformats.org/officeDocument/2006/relationships/image" Target="../media/image12.ti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2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tif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tif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tif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4.wmf"/><Relationship Id="rId18" Type="http://schemas.openxmlformats.org/officeDocument/2006/relationships/image" Target="../media/image36.png"/><Relationship Id="rId3" Type="http://schemas.openxmlformats.org/officeDocument/2006/relationships/image" Target="../media/image11.tif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26.wmf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3.wmf"/><Relationship Id="rId5" Type="http://schemas.openxmlformats.org/officeDocument/2006/relationships/image" Target="../media/image15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tif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29.tif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4.0/deed.en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ommons.wikimedia.org/wiki/File:Man-scratching-head.gif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hyperlink" Target="https://commons.wikimedia.org/wiki/File:Allianz-Arena-M%C3%BCnchen.jpg" TargetMode="External"/><Relationship Id="rId10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s://commons.wikimedia.org/wiki/File:Olympiastadion_Muenchen.jpg" TargetMode="External"/><Relationship Id="rId9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Câbles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23FAF2-9BEB-6A46-9996-262CB8F2B5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03862"/>
                <a:ext cx="7726363" cy="37466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Câble sous charge répartie arbitraire (cas plan)</a:t>
                </a:r>
              </a:p>
              <a:p>
                <a:r>
                  <a:rPr lang="fr-FR" dirty="0"/>
                  <a:t>Hypothèses:</a:t>
                </a:r>
              </a:p>
              <a:p>
                <a:pPr lvl="1"/>
                <a:r>
                  <a:rPr lang="fr-FR" dirty="0"/>
                  <a:t>Le câble est inextensible (la forme change mais pas la longueur)</a:t>
                </a:r>
              </a:p>
              <a:p>
                <a:pPr lvl="1"/>
                <a:r>
                  <a:rPr lang="fr-FR" dirty="0"/>
                  <a:t>La force répartie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agit vers le bas (effet de la pesanteur)</a:t>
                </a:r>
              </a:p>
              <a:p>
                <a:r>
                  <a:rPr lang="fr-FR" dirty="0"/>
                  <a:t>Objectif:</a:t>
                </a:r>
              </a:p>
              <a:p>
                <a:pPr marL="342900" lvl="1" indent="0">
                  <a:buNone/>
                </a:pPr>
                <a:r>
                  <a:rPr lang="fr-FR" dirty="0"/>
                  <a:t>Trouver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: la forme qui permet l’équilibre du câble avec la charge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pPr lvl="2"/>
                <a:endParaRPr lang="fr-FR" dirty="0"/>
              </a:p>
              <a:p>
                <a:pPr lvl="2"/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23FAF2-9BEB-6A46-9996-262CB8F2B5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03862"/>
                <a:ext cx="7726363" cy="3746675"/>
              </a:xfrm>
              <a:blipFill>
                <a:blip r:embed="rId2"/>
                <a:stretch>
                  <a:fillRect t="-16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ACD0243-8323-A34E-B746-BF92AA7D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720056"/>
          </a:xfrm>
        </p:spPr>
        <p:txBody>
          <a:bodyPr>
            <a:normAutofit fontScale="90000"/>
          </a:bodyPr>
          <a:lstStyle/>
          <a:p>
            <a:r>
              <a:rPr lang="fr-FR" dirty="0"/>
              <a:t>Dérivation de l’équation différentielle des câbles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99A16-2ED1-D142-9875-489E3933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2BC3A-44BD-634B-9E93-143D0AB5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BFCB-6834-9E45-BA83-8C99E731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D57A4F-4EC5-0941-B1AD-2CBACE3A3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25" y="2712170"/>
            <a:ext cx="4315744" cy="1999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4519C-B1CC-3441-AF6D-942AD20B27FC}"/>
                  </a:ext>
                </a:extLst>
              </p:cNvPr>
              <p:cNvSpPr txBox="1"/>
              <p:nvPr/>
            </p:nvSpPr>
            <p:spPr>
              <a:xfrm>
                <a:off x="5998039" y="3354017"/>
                <a:ext cx="1922642" cy="715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r>
                  <a:rPr lang="fr-CH" i="1" dirty="0">
                    <a:latin typeface="Arial" pitchFamily="34" charset="0"/>
                    <a:cs typeface="Arial" pitchFamily="34" charset="0"/>
                  </a:rPr>
                  <a:t>: la portée du câble</a:t>
                </a: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</m:oMath>
                </a14:m>
                <a:r>
                  <a:rPr lang="fr-CH" i="1" dirty="0">
                    <a:latin typeface="Arial" pitchFamily="34" charset="0"/>
                    <a:cs typeface="Arial" pitchFamily="34" charset="0"/>
                  </a:rPr>
                  <a:t>: la flèche du câble</a:t>
                </a: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𝑠</m:t>
                    </m:r>
                  </m:oMath>
                </a14:m>
                <a:r>
                  <a:rPr lang="fr-CH" i="1" dirty="0">
                    <a:latin typeface="Arial" pitchFamily="34" charset="0"/>
                    <a:cs typeface="Arial" pitchFamily="34" charset="0"/>
                  </a:rPr>
                  <a:t>: la longueur du câble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4519C-B1CC-3441-AF6D-942AD20B2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039" y="3354017"/>
                <a:ext cx="1922642" cy="715581"/>
              </a:xfrm>
              <a:prstGeom prst="rect">
                <a:avLst/>
              </a:prstGeom>
              <a:blipFill>
                <a:blip r:embed="rId4"/>
                <a:stretch>
                  <a:fillRect t="-1754" b="-70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08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2E6C73-2CC6-B448-8531-C31F2F64D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42963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Equilibre d’un petit tronçon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𝑑𝑠</m:t>
                    </m:r>
                  </m:oMath>
                </a14:m>
                <a:r>
                  <a:rPr lang="fr-CH" dirty="0"/>
                  <a:t> d’un câble sous des charges verticales:</a:t>
                </a: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2E6C73-2CC6-B448-8531-C31F2F64D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42963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D694EF-7BDE-B544-BE69-0537AF1F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711931"/>
          </a:xfrm>
        </p:spPr>
        <p:txBody>
          <a:bodyPr>
            <a:normAutofit fontScale="90000"/>
          </a:bodyPr>
          <a:lstStyle/>
          <a:p>
            <a:r>
              <a:rPr lang="fr-FR" dirty="0"/>
              <a:t>Dérivation de l’équation différentielle des câbles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52E65-04FC-CE47-BA33-A329C8A1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A018-715C-E045-8E65-CC786F87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8B80-C8E7-D940-BB22-10254BF5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50B2B-735C-014A-ADBB-7FC83F7E5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2" y="1824960"/>
            <a:ext cx="3096344" cy="240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D5F70D-970E-3744-8237-946773146061}"/>
                  </a:ext>
                </a:extLst>
              </p:cNvPr>
              <p:cNvSpPr/>
              <p:nvPr/>
            </p:nvSpPr>
            <p:spPr>
              <a:xfrm>
                <a:off x="4671541" y="1490647"/>
                <a:ext cx="3959697" cy="1131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H" dirty="0"/>
                  <a:t>: effort normal (tension) qui agit dans la direction du câble (</a:t>
                </a: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</m:oMath>
                </a14:m>
                <a:r>
                  <a:rPr lang="fr-CH" dirty="0">
                    <a:sym typeface="Wingdings" panose="05000000000000000000" pitchFamily="2" charset="2"/>
                  </a:rPr>
                  <a:t> a la même pente que le câble)</a:t>
                </a:r>
              </a:p>
              <a:p>
                <a:endParaRPr lang="fr-CH" dirty="0"/>
              </a:p>
              <a:p>
                <a:r>
                  <a:rPr lang="fr-CH" b="1" dirty="0"/>
                  <a:t>Décomposition de N en 2 inconnues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CH" b="1" dirty="0"/>
                  <a:t> et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fr-CH" b="1" dirty="0"/>
                  <a:t>: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D5F70D-970E-3744-8237-946773146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541" y="1490647"/>
                <a:ext cx="3959697" cy="1131079"/>
              </a:xfrm>
              <a:prstGeom prst="rect">
                <a:avLst/>
              </a:prstGeom>
              <a:blipFill>
                <a:blip r:embed="rId4"/>
                <a:stretch>
                  <a:fillRect l="-319" t="-1111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03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2E6C73-2CC6-B448-8531-C31F2F64D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42963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Equilibre d’un petit tronçon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𝑑𝑠</m:t>
                    </m:r>
                  </m:oMath>
                </a14:m>
                <a:r>
                  <a:rPr lang="fr-CH" dirty="0"/>
                  <a:t> d’un câble sous des charges verticales:</a:t>
                </a: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2E6C73-2CC6-B448-8531-C31F2F64D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42963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D694EF-7BDE-B544-BE69-0537AF1F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711931"/>
          </a:xfrm>
        </p:spPr>
        <p:txBody>
          <a:bodyPr>
            <a:normAutofit fontScale="90000"/>
          </a:bodyPr>
          <a:lstStyle/>
          <a:p>
            <a:r>
              <a:rPr lang="fr-FR" dirty="0"/>
              <a:t>Dérivation de l’équation différentielle des câbles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52E65-04FC-CE47-BA33-A329C8A1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A018-715C-E045-8E65-CC786F87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8B80-C8E7-D940-BB22-10254BF5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50B2B-735C-014A-ADBB-7FC83F7E5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47" y="1327111"/>
            <a:ext cx="2509590" cy="19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26D0C5-5A8C-1047-A663-209F0590559A}"/>
              </a:ext>
            </a:extLst>
          </p:cNvPr>
          <p:cNvSpPr/>
          <p:nvPr/>
        </p:nvSpPr>
        <p:spPr>
          <a:xfrm>
            <a:off x="1333747" y="3463645"/>
            <a:ext cx="17908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dirty="0"/>
              <a:t>Longueur du câble:</a:t>
            </a:r>
          </a:p>
        </p:txBody>
      </p:sp>
    </p:spTree>
    <p:extLst>
      <p:ext uri="{BB962C8B-B14F-4D97-AF65-F5344CB8AC3E}">
        <p14:creationId xmlns:p14="http://schemas.microsoft.com/office/powerpoint/2010/main" val="204443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694EF-7BDE-B544-BE69-0537AF1F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711931"/>
          </a:xfrm>
        </p:spPr>
        <p:txBody>
          <a:bodyPr>
            <a:normAutofit/>
          </a:bodyPr>
          <a:lstStyle/>
          <a:p>
            <a:r>
              <a:rPr lang="fr-FR" dirty="0"/>
              <a:t>Equation différentielle d’équilibre d’un câble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52E65-04FC-CE47-BA33-A329C8A1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FA018-715C-E045-8E65-CC786F87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8B80-C8E7-D940-BB22-10254BF5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50B2B-735C-014A-ADBB-7FC83F7E5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47" y="741323"/>
            <a:ext cx="2509590" cy="1949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D1334E-A5E9-8548-BBB6-1FFCA1C746CD}"/>
                  </a:ext>
                </a:extLst>
              </p:cNvPr>
              <p:cNvSpPr txBox="1"/>
              <p:nvPr/>
            </p:nvSpPr>
            <p:spPr>
              <a:xfrm>
                <a:off x="4066232" y="1097265"/>
                <a:ext cx="5292080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𝑁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 Effort normal</a:t>
                </a: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𝑉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 Composante verticale</a:t>
                </a: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Composante horizontale</a:t>
                </a:r>
              </a:p>
              <a:p>
                <a:r>
                  <a:rPr lang="fr-CH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𝑞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 Charge répartie verticale (positive vers le bas)</a:t>
                </a:r>
              </a:p>
              <a:p>
                <a:r>
                  <a:rPr lang="fr-CH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 Configuration du câble / forme en équilibre</a:t>
                </a:r>
              </a:p>
              <a:p>
                <a:r>
                  <a:rPr lang="fr-CH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𝑠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Longueur du câble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D1334E-A5E9-8548-BBB6-1FFCA1C7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232" y="1097265"/>
                <a:ext cx="5292080" cy="1338828"/>
              </a:xfrm>
              <a:prstGeom prst="rect">
                <a:avLst/>
              </a:prstGeom>
              <a:blipFill>
                <a:blip r:embed="rId4"/>
                <a:stretch>
                  <a:fillRect t="-943"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F42ABCC-2F5B-C84F-958F-40E3545F11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823866"/>
              </p:ext>
            </p:extLst>
          </p:nvPr>
        </p:nvGraphicFramePr>
        <p:xfrm>
          <a:off x="1643038" y="2923010"/>
          <a:ext cx="691438" cy="239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Equation" r:id="rId5" imgW="990360" imgH="342720" progId="Equation.3">
                  <p:embed/>
                </p:oleObj>
              </mc:Choice>
              <mc:Fallback>
                <p:oleObj name="Equation" r:id="rId5" imgW="990360" imgH="34272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38" y="2923010"/>
                        <a:ext cx="691438" cy="239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2083BD6-E6BA-5445-84D8-C07D9A64A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427546"/>
              </p:ext>
            </p:extLst>
          </p:nvPr>
        </p:nvGraphicFramePr>
        <p:xfrm>
          <a:off x="1608674" y="3318770"/>
          <a:ext cx="1161262" cy="239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Equation" r:id="rId7" imgW="1663560" imgH="342720" progId="Equation.3">
                  <p:embed/>
                </p:oleObj>
              </mc:Choice>
              <mc:Fallback>
                <p:oleObj name="Equation" r:id="rId7" imgW="1663560" imgH="34272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674" y="3318770"/>
                        <a:ext cx="1161262" cy="239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4DA1504-C765-0243-BA33-FB306C7616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414160"/>
              </p:ext>
            </p:extLst>
          </p:nvPr>
        </p:nvGraphicFramePr>
        <p:xfrm>
          <a:off x="1573468" y="4242290"/>
          <a:ext cx="1170127" cy="50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Equation" r:id="rId9" imgW="1676160" imgH="723600" progId="Equation.3">
                  <p:embed/>
                </p:oleObj>
              </mc:Choice>
              <mc:Fallback>
                <p:oleObj name="Equation" r:id="rId9" imgW="1676160" imgH="723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468" y="4242290"/>
                        <a:ext cx="1170127" cy="5052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F65E412C-8FC3-B049-B1BD-DD39975E0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213394"/>
              </p:ext>
            </p:extLst>
          </p:nvPr>
        </p:nvGraphicFramePr>
        <p:xfrm>
          <a:off x="5138612" y="4222166"/>
          <a:ext cx="2756891" cy="35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Equation" r:id="rId11" imgW="3949560" imgH="507960" progId="Equation.3">
                  <p:embed/>
                </p:oleObj>
              </mc:Choice>
              <mc:Fallback>
                <p:oleObj name="Equation" r:id="rId11" imgW="3949560" imgH="50796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612" y="4222166"/>
                        <a:ext cx="2756891" cy="354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6C4BB42B-DFE9-D642-94D9-43BA04867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792353"/>
              </p:ext>
            </p:extLst>
          </p:nvPr>
        </p:nvGraphicFramePr>
        <p:xfrm>
          <a:off x="5142981" y="2865390"/>
          <a:ext cx="1666545" cy="35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Equation" r:id="rId13" imgW="2387520" imgH="507960" progId="Equation.3">
                  <p:embed/>
                </p:oleObj>
              </mc:Choice>
              <mc:Fallback>
                <p:oleObj name="Equation" r:id="rId13" imgW="2387520" imgH="50796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2981" y="2865390"/>
                        <a:ext cx="1666545" cy="354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5A6FFACD-2A6A-9D46-8726-CFF11C96AE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543510"/>
              </p:ext>
            </p:extLst>
          </p:nvPr>
        </p:nvGraphicFramePr>
        <p:xfrm>
          <a:off x="5138612" y="3378795"/>
          <a:ext cx="2384579" cy="67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Equation" r:id="rId15" imgW="3416040" imgH="965160" progId="Equation.3">
                  <p:embed/>
                </p:oleObj>
              </mc:Choice>
              <mc:Fallback>
                <p:oleObj name="Equation" r:id="rId15" imgW="3416040" imgH="96516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612" y="3378795"/>
                        <a:ext cx="2384579" cy="673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63C26AF6-E2F0-5C49-A889-6D38AA88FA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869340"/>
              </p:ext>
            </p:extLst>
          </p:nvPr>
        </p:nvGraphicFramePr>
        <p:xfrm>
          <a:off x="1573468" y="3739442"/>
          <a:ext cx="1223314" cy="239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" name="Equation" r:id="rId17" imgW="1752480" imgH="342720" progId="Equation.3">
                  <p:embed/>
                </p:oleObj>
              </mc:Choice>
              <mc:Fallback>
                <p:oleObj name="Equation" r:id="rId17" imgW="1752480" imgH="34272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468" y="3739442"/>
                        <a:ext cx="1223314" cy="239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726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E4542C-3B73-4740-919A-FACA99F93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267004"/>
                <a:ext cx="7726363" cy="25405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Calculer avec l’équation différentielle</a:t>
                </a:r>
              </a:p>
              <a:p>
                <a:pPr lvl="1"/>
                <a:r>
                  <a:rPr lang="fr-CH" dirty="0"/>
                  <a:t>La composante horizontale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CH" dirty="0"/>
                  <a:t> si la flèche est égale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fr-CH" dirty="0"/>
              </a:p>
              <a:p>
                <a:pPr lvl="1"/>
                <a:r>
                  <a:rPr lang="fr-CH" dirty="0"/>
                  <a:t>L’effort axial minimal et maximal dans le câble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CH" dirty="0"/>
                  <a:t>) 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E4542C-3B73-4740-919A-FACA99F93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267004"/>
                <a:ext cx="7726363" cy="2540580"/>
              </a:xfrm>
              <a:blipFill>
                <a:blip r:embed="rId3"/>
                <a:stretch>
                  <a:fillRect t="-24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8B6B22-A8F4-3241-A93A-7E899DE9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1"/>
            <a:ext cx="7015806" cy="903127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Exemple: câble sous une charge uniformément répartie sur l’horizontale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89EF9-CB94-3741-9569-4F26916F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8750-4CED-5F45-8054-8D461FC8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7710B-DE30-3646-A222-53CBD069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D24F966-1B2F-A84F-8D00-F45D46DB2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905755"/>
              </p:ext>
            </p:extLst>
          </p:nvPr>
        </p:nvGraphicFramePr>
        <p:xfrm>
          <a:off x="5282557" y="1397940"/>
          <a:ext cx="1170127" cy="50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4" imgW="1676160" imgH="723600" progId="Equation.3">
                  <p:embed/>
                </p:oleObj>
              </mc:Choice>
              <mc:Fallback>
                <p:oleObj name="Equation" r:id="rId4" imgW="1676160" imgH="723600" progId="Equation.3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E4DA1504-C765-0243-BA33-FB306C7616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2557" y="1397940"/>
                        <a:ext cx="1170127" cy="5052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A5C34A10-D944-F940-8490-FA5FF5B51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10" y="1045901"/>
            <a:ext cx="2610590" cy="12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4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006F1F-7A79-0840-BD26-C3D2B4A2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8793-71C0-7046-9181-2C61FC07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BA7A1-61C4-9C4A-A8E6-F6D1F92C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E5A7-8593-B848-862E-96B13575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D2ACC12-83D5-9A4A-B559-890EEF16A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997581"/>
              </p:ext>
            </p:extLst>
          </p:nvPr>
        </p:nvGraphicFramePr>
        <p:xfrm>
          <a:off x="5282557" y="1131096"/>
          <a:ext cx="1170127" cy="50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3" imgW="1676160" imgH="723600" progId="Equation.3">
                  <p:embed/>
                </p:oleObj>
              </mc:Choice>
              <mc:Fallback>
                <p:oleObj name="Equation" r:id="rId3" imgW="1676160" imgH="7236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D24F966-1B2F-A84F-8D00-F45D46DB2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2557" y="1131096"/>
                        <a:ext cx="1170127" cy="5052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F11DD90-8311-2B4A-BC8D-9C8F94A97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10" y="779057"/>
            <a:ext cx="2610590" cy="12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9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006F1F-7A79-0840-BD26-C3D2B4A2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8793-71C0-7046-9181-2C61FC07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BA7A1-61C4-9C4A-A8E6-F6D1F92C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E5A7-8593-B848-862E-96B13575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D2ACC12-83D5-9A4A-B559-890EEF16AA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2557" y="1131096"/>
          <a:ext cx="1170127" cy="50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Equation" r:id="rId4" imgW="1676160" imgH="723600" progId="Equation.3">
                  <p:embed/>
                </p:oleObj>
              </mc:Choice>
              <mc:Fallback>
                <p:oleObj name="Equation" r:id="rId4" imgW="1676160" imgH="7236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D2ACC12-83D5-9A4A-B559-890EEF16AA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2557" y="1131096"/>
                        <a:ext cx="1170127" cy="5052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F11DD90-8311-2B4A-BC8D-9C8F94A97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10" y="779057"/>
            <a:ext cx="2610590" cy="12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0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ACBF7-6857-3746-BDEE-CD829087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D3451-461A-7840-BFD7-F6476597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70F20-06FA-4747-87AF-D7A5AA72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3EF3B9A-0B67-7343-A74F-1D75C7F8B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957555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Calculer avec l’équilibre par tronçon </a:t>
                </a:r>
              </a:p>
              <a:p>
                <a:pPr marL="800100" lvl="1" indent="-285750"/>
                <a:r>
                  <a:rPr lang="fr-FR" dirty="0"/>
                  <a:t>La composant horizontale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dirty="0"/>
                  <a:t> si la flèche est égale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fr-FR" dirty="0"/>
              </a:p>
              <a:p>
                <a:pPr marL="800100" lvl="1" indent="-285750"/>
                <a:r>
                  <a:rPr lang="fr-FR" dirty="0"/>
                  <a:t>L’effort axial minimal et maximal dans le câble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3EF3B9A-0B67-7343-A74F-1D75C7F8B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957555"/>
              </a:xfrm>
              <a:blipFill>
                <a:blip r:embed="rId2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B4F0D7-1365-D845-8A9D-B93D89E49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48" y="2253615"/>
            <a:ext cx="2598415" cy="1203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5D97D-BB2E-504C-BC5C-C33489C00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2499779"/>
            <a:ext cx="1565346" cy="9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ACBF7-6857-3746-BDEE-CD829087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D3451-461A-7840-BFD7-F6476597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70F20-06FA-4747-87AF-D7A5AA72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B4F0D7-1365-D845-8A9D-B93D89E49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51" y="961828"/>
            <a:ext cx="2598415" cy="1203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5D97D-BB2E-504C-BC5C-C33489C00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53" y="1207992"/>
            <a:ext cx="1565346" cy="9575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561EF8-DA0A-6E49-B2BA-3AF2ACC15E3E}"/>
              </a:ext>
            </a:extLst>
          </p:cNvPr>
          <p:cNvSpPr/>
          <p:nvPr/>
        </p:nvSpPr>
        <p:spPr>
          <a:xfrm>
            <a:off x="4472559" y="35279"/>
            <a:ext cx="1178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kern="1000" spc="-70" dirty="0">
                <a:solidFill>
                  <a:srgbClr val="413C3A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(suite)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69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C38F30-AA06-6F4C-9FC7-5853462C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306627"/>
            <a:ext cx="3948865" cy="2541802"/>
          </a:xfrm>
        </p:spPr>
        <p:txBody>
          <a:bodyPr/>
          <a:lstStyle/>
          <a:p>
            <a:r>
              <a:rPr lang="fr-FR" dirty="0"/>
              <a:t>2 supports sur la même hauteur: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E1DCF-0066-CD40-9C67-ADA95C89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Résumé: câble sous une charge uniformément répartie sur l’horizontale 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FFA09-FAA8-C44D-9645-4FDDEC309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F910-334D-2A46-A5CF-A9A2AA23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40F52-F22B-1F44-A511-64C64550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DCC525-BBC9-2143-9C64-F590B6031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47" y="946055"/>
            <a:ext cx="2903736" cy="1345161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016795E-4D70-174E-9310-A82D22381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5116"/>
              </p:ext>
            </p:extLst>
          </p:nvPr>
        </p:nvGraphicFramePr>
        <p:xfrm>
          <a:off x="4987299" y="1365994"/>
          <a:ext cx="1170127" cy="50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" name="Equation" r:id="rId4" imgW="1676160" imgH="723600" progId="Equation.3">
                  <p:embed/>
                </p:oleObj>
              </mc:Choice>
              <mc:Fallback>
                <p:oleObj name="Equation" r:id="rId4" imgW="1676160" imgH="723600" progId="Equation.3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E4DA1504-C765-0243-BA33-FB306C7616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299" y="1365994"/>
                        <a:ext cx="1170127" cy="5052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93D3697-DF3E-9E4A-884D-0DE06E7694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038074"/>
              </p:ext>
            </p:extLst>
          </p:nvPr>
        </p:nvGraphicFramePr>
        <p:xfrm>
          <a:off x="1209501" y="2645450"/>
          <a:ext cx="806582" cy="569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" name="Equation" r:id="rId6" imgW="1168200" imgH="825480" progId="Equation.3">
                  <p:embed/>
                </p:oleObj>
              </mc:Choice>
              <mc:Fallback>
                <p:oleObj name="Equation" r:id="rId6" imgW="1168200" imgH="82548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501" y="2645450"/>
                        <a:ext cx="806582" cy="569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0F15986-D023-9F44-B347-95BEC1CEF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263472"/>
              </p:ext>
            </p:extLst>
          </p:nvPr>
        </p:nvGraphicFramePr>
        <p:xfrm>
          <a:off x="2182850" y="2740816"/>
          <a:ext cx="751622" cy="37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" name="Equation" r:id="rId8" imgW="1434960" imgH="723600" progId="Equation.3">
                  <p:embed/>
                </p:oleObj>
              </mc:Choice>
              <mc:Fallback>
                <p:oleObj name="Equation" r:id="rId8" imgW="1434960" imgH="723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50" y="2740816"/>
                        <a:ext cx="751622" cy="37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C248C5D-5A03-F245-B3F2-C366E1A9E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842881"/>
              </p:ext>
            </p:extLst>
          </p:nvPr>
        </p:nvGraphicFramePr>
        <p:xfrm>
          <a:off x="1209501" y="3257299"/>
          <a:ext cx="789049" cy="56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" name="Equation" r:id="rId10" imgW="1143000" imgH="825480" progId="Equation.3">
                  <p:embed/>
                </p:oleObj>
              </mc:Choice>
              <mc:Fallback>
                <p:oleObj name="Equation" r:id="rId10" imgW="1143000" imgH="825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501" y="3257299"/>
                        <a:ext cx="789049" cy="569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2089A31-B274-4546-9318-374D68F79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881455"/>
              </p:ext>
            </p:extLst>
          </p:nvPr>
        </p:nvGraphicFramePr>
        <p:xfrm>
          <a:off x="2934472" y="3260205"/>
          <a:ext cx="864041" cy="573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" name="Equation" r:id="rId12" imgW="1244520" imgH="825480" progId="Equation.3">
                  <p:embed/>
                </p:oleObj>
              </mc:Choice>
              <mc:Fallback>
                <p:oleObj name="Equation" r:id="rId12" imgW="1244520" imgH="8254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4472" y="3260205"/>
                        <a:ext cx="864041" cy="5730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F8A1C01-7D4B-AB43-A718-207D1688DF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363009"/>
              </p:ext>
            </p:extLst>
          </p:nvPr>
        </p:nvGraphicFramePr>
        <p:xfrm>
          <a:off x="1209501" y="3790180"/>
          <a:ext cx="2548505" cy="701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" name="Equation" r:id="rId14" imgW="4063680" imgH="1117440" progId="Equation.3">
                  <p:embed/>
                </p:oleObj>
              </mc:Choice>
              <mc:Fallback>
                <p:oleObj name="Equation" r:id="rId14" imgW="4063680" imgH="11174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501" y="3790180"/>
                        <a:ext cx="2548505" cy="701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C4EAF48-709F-564D-91EB-5B94E53BCD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843588"/>
              </p:ext>
            </p:extLst>
          </p:nvPr>
        </p:nvGraphicFramePr>
        <p:xfrm>
          <a:off x="1209501" y="4472920"/>
          <a:ext cx="3406339" cy="573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" name="Equation" r:id="rId16" imgW="4394160" imgH="736560" progId="Equation.DSMT4">
                  <p:embed/>
                </p:oleObj>
              </mc:Choice>
              <mc:Fallback>
                <p:oleObj name="Equation" r:id="rId16" imgW="4394160" imgH="736560" progId="Equation.DSMT4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501" y="4472920"/>
                        <a:ext cx="3406339" cy="5730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1D9BD2D6-3FCF-304B-8F9F-9F67400B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4436" y="2306627"/>
                <a:ext cx="4134896" cy="2541802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lang="fr-FR" sz="1800" b="0" i="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La configuration du câble est une parabole. </a:t>
                </a:r>
              </a:p>
              <a:p>
                <a:pPr lvl="1"/>
                <a:r>
                  <a:rPr lang="fr-FR" dirty="0"/>
                  <a:t>Plus la composante horizontale est grande, plus la flèche du câble est petite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Longueur:</a:t>
                </a:r>
              </a:p>
            </p:txBody>
          </p:sp>
        </mc:Choice>
        <mc:Fallback xmlns="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1D9BD2D6-3FCF-304B-8F9F-9F67400B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436" y="2306627"/>
                <a:ext cx="4134896" cy="2541802"/>
              </a:xfrm>
              <a:prstGeom prst="rect">
                <a:avLst/>
              </a:prstGeom>
              <a:blipFill>
                <a:blip r:embed="rId18"/>
                <a:stretch>
                  <a:fillRect t="-24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97913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Quelles sont les caractéristiques statiques d’un câble</a:t>
            </a:r>
          </a:p>
          <a:p>
            <a:r>
              <a:rPr lang="fr-FR" dirty="0"/>
              <a:t>Comment déterminer la forme d’un câble sous charges arbitraires en utilisant les équations différentielles d’équilibre ou l’équilibre de fragments</a:t>
            </a:r>
          </a:p>
          <a:p>
            <a:r>
              <a:rPr lang="fr-FR" dirty="0"/>
              <a:t>Comment déterminer la forme d’un câble sous charges concentrées</a:t>
            </a:r>
          </a:p>
          <a:p>
            <a:r>
              <a:rPr lang="fr-FR" dirty="0"/>
              <a:t>Quelles sont les similitudes entre un câble et un arc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26F968-97B5-7B42-A273-23363D4FB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41425"/>
            <a:ext cx="7726363" cy="3709035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La configuration d’un câble  sous une charge uniformément répartie </a:t>
            </a:r>
            <a:r>
              <a:rPr lang="fr-CH" b="1" dirty="0"/>
              <a:t>le long de l’axe du câble</a:t>
            </a:r>
            <a:r>
              <a:rPr lang="fr-CH" dirty="0">
                <a:solidFill>
                  <a:srgbClr val="FF0000"/>
                </a:solidFill>
              </a:rPr>
              <a:t> </a:t>
            </a:r>
            <a:r>
              <a:rPr lang="fr-CH" dirty="0"/>
              <a:t>est appelée </a:t>
            </a:r>
            <a:r>
              <a:rPr lang="fr-CH" b="1" dirty="0"/>
              <a:t>chaînette</a:t>
            </a:r>
            <a:endParaRPr lang="fr-CH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D524DD-B342-D44E-BFB3-0FB6BAEF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Câble sous une charge uniformément répartie le long de l’axe du câble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63AF3-1F01-AB47-8996-1ECDCBEC4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837DE-CB7D-4542-9F62-E4E29614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C1FE9-1575-EF4D-9B2E-30B9879F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D290F-154D-C144-9A32-9B0BEA389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CFA"/>
              </a:clrFrom>
              <a:clrTo>
                <a:srgbClr val="FF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0"/>
          <a:stretch/>
        </p:blipFill>
        <p:spPr>
          <a:xfrm>
            <a:off x="1222245" y="2086395"/>
            <a:ext cx="3545811" cy="1409874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5EA29B9-08C0-EE45-9F0A-136393D360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791066"/>
              </p:ext>
            </p:extLst>
          </p:nvPr>
        </p:nvGraphicFramePr>
        <p:xfrm>
          <a:off x="1393694" y="4341239"/>
          <a:ext cx="2006731" cy="434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Equation" r:id="rId4" imgW="3340080" imgH="723600" progId="Equation.3">
                  <p:embed/>
                </p:oleObj>
              </mc:Choice>
              <mc:Fallback>
                <p:oleObj name="Equation" r:id="rId4" imgW="3340080" imgH="723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694" y="4341239"/>
                        <a:ext cx="2006731" cy="434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7C22426-160E-D34F-9003-2302750C8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089038"/>
              </p:ext>
            </p:extLst>
          </p:nvPr>
        </p:nvGraphicFramePr>
        <p:xfrm>
          <a:off x="1393694" y="3898715"/>
          <a:ext cx="2212745" cy="30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Equation" r:id="rId6" imgW="3682800" imgH="507960" progId="Equation.3">
                  <p:embed/>
                </p:oleObj>
              </mc:Choice>
              <mc:Fallback>
                <p:oleObj name="Equation" r:id="rId6" imgW="3682800" imgH="50796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694" y="3898715"/>
                        <a:ext cx="2212745" cy="3052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1796-F258-BD40-AD21-2BFDAFEFDEDB}"/>
                  </a:ext>
                </a:extLst>
              </p:cNvPr>
              <p:cNvSpPr/>
              <p:nvPr/>
            </p:nvSpPr>
            <p:spPr>
              <a:xfrm>
                <a:off x="4768056" y="2048530"/>
                <a:ext cx="28543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𝑝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</m:oMath>
                </a14:m>
                <a:r>
                  <a:rPr lang="fr-CH" sz="1400" i="1" dirty="0">
                    <a:latin typeface="Arial" pitchFamily="34" charset="0"/>
                    <a:cs typeface="Arial" pitchFamily="34" charset="0"/>
                  </a:rPr>
                  <a:t> poids propre du câble par mètre de longueur du câble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1796-F258-BD40-AD21-2BFDAFEFD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056" y="2048530"/>
                <a:ext cx="2854301" cy="523220"/>
              </a:xfrm>
              <a:prstGeom prst="rect">
                <a:avLst/>
              </a:prstGeom>
              <a:blipFill>
                <a:blip r:embed="rId8"/>
                <a:stretch>
                  <a:fillRect l="-889" t="-2381" b="-95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66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07A40-95AD-6045-A0E0-1D611B63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Câble sous une charge uniformément répartie le long de l’axe du câble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4CD08-8AA3-8146-83E3-8DC31C04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D0141-E59A-A140-86E2-0A11E956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F577A-8FD5-FB42-82C5-6AFDE797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9F848-DF11-E547-ACC7-7CC14BEE2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CFA"/>
              </a:clrFrom>
              <a:clrTo>
                <a:srgbClr val="FF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0"/>
          <a:stretch/>
        </p:blipFill>
        <p:spPr>
          <a:xfrm>
            <a:off x="4556676" y="1134908"/>
            <a:ext cx="3545811" cy="1409874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7AC6545-D3B0-1D4C-8180-542F6F0224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767774"/>
              </p:ext>
            </p:extLst>
          </p:nvPr>
        </p:nvGraphicFramePr>
        <p:xfrm>
          <a:off x="1561712" y="1732340"/>
          <a:ext cx="2006731" cy="434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Equation" r:id="rId4" imgW="3340080" imgH="723600" progId="Equation.3">
                  <p:embed/>
                </p:oleObj>
              </mc:Choice>
              <mc:Fallback>
                <p:oleObj name="Equation" r:id="rId4" imgW="3340080" imgH="723600" progId="Equation.3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5EA29B9-08C0-EE45-9F0A-136393D360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712" y="1732340"/>
                        <a:ext cx="2006731" cy="434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BE1924D-9720-1944-ACDF-5A3C7E98A6A6}"/>
              </a:ext>
            </a:extLst>
          </p:cNvPr>
          <p:cNvSpPr txBox="1"/>
          <p:nvPr/>
        </p:nvSpPr>
        <p:spPr>
          <a:xfrm>
            <a:off x="1007096" y="3974181"/>
            <a:ext cx="2627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Arial" pitchFamily="34" charset="0"/>
                <a:cs typeface="Arial" pitchFamily="34" charset="0"/>
              </a:rPr>
              <a:t>Axes passant par le sommet: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B62CE-2D5D-DC44-A5C1-D00AB75D5D2C}"/>
              </a:ext>
            </a:extLst>
          </p:cNvPr>
          <p:cNvSpPr txBox="1"/>
          <p:nvPr/>
        </p:nvSpPr>
        <p:spPr>
          <a:xfrm>
            <a:off x="1007096" y="2799295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Arial" pitchFamily="34" charset="0"/>
                <a:cs typeface="Arial" pitchFamily="34" charset="0"/>
              </a:rPr>
              <a:t>On peut montrer que la solution de cette équation différentielle est la chaînette: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E3B8D98-F360-7448-ADEA-0BA41EF6B41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080746"/>
              </p:ext>
            </p:extLst>
          </p:nvPr>
        </p:nvGraphicFramePr>
        <p:xfrm>
          <a:off x="1615432" y="3211795"/>
          <a:ext cx="2412493" cy="499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Equation" r:id="rId6" imgW="3860640" imgH="799920" progId="Equation.3">
                  <p:embed/>
                </p:oleObj>
              </mc:Choice>
              <mc:Fallback>
                <p:oleObj name="Equation" r:id="rId6" imgW="3860640" imgH="799920" progId="Equation.3">
                  <p:embed/>
                  <p:pic>
                    <p:nvPicPr>
                      <p:cNvPr id="9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5432" y="3211795"/>
                        <a:ext cx="2412493" cy="499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AD0DAEF-2988-8546-BE28-31E6FA73A7F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2958877"/>
              </p:ext>
            </p:extLst>
          </p:nvPr>
        </p:nvGraphicFramePr>
        <p:xfrm>
          <a:off x="1615432" y="4342367"/>
          <a:ext cx="1899293" cy="500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Equation" r:id="rId8" imgW="3035160" imgH="799920" progId="Equation.3">
                  <p:embed/>
                </p:oleObj>
              </mc:Choice>
              <mc:Fallback>
                <p:oleObj name="Equation" r:id="rId8" imgW="3035160" imgH="799920" progId="Equation.3">
                  <p:embed/>
                  <p:pic>
                    <p:nvPicPr>
                      <p:cNvPr id="11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5432" y="4342367"/>
                        <a:ext cx="1899293" cy="5003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94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754492-3251-634B-A73F-F0005C4FA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965358"/>
            <a:ext cx="7726363" cy="2985101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fr-CH" sz="1350" b="1" dirty="0">
                <a:solidFill>
                  <a:srgbClr val="413C3A"/>
                </a:solidFill>
              </a:rPr>
              <a:t>Longueur du câble: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fr-CH" sz="1350" b="1" dirty="0">
                <a:solidFill>
                  <a:srgbClr val="413C3A"/>
                </a:solidFill>
              </a:rPr>
              <a:t>Effort axial du câble: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6CBBC-E497-A04A-A7A4-0D26E576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Câble sous une charge uniformément répartie le long de l’axe du câble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C0507-FF7B-6845-9390-E86A64A4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F649B-AA9B-DD45-86BE-A7EA1652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5A6A3-A720-C449-9178-E7F97482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A7613AA-CEDF-954D-BBE2-477A733D0B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524163"/>
              </p:ext>
            </p:extLst>
          </p:nvPr>
        </p:nvGraphicFramePr>
        <p:xfrm>
          <a:off x="1303549" y="1354936"/>
          <a:ext cx="2119096" cy="45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3" imgW="3340080" imgH="723600" progId="Equation.3">
                  <p:embed/>
                </p:oleObj>
              </mc:Choice>
              <mc:Fallback>
                <p:oleObj name="Equation" r:id="rId3" imgW="3340080" imgH="7236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549" y="1354936"/>
                        <a:ext cx="2119096" cy="459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8E1E9EB-F06F-2D40-B77E-263EEB1B35D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53105435"/>
              </p:ext>
            </p:extLst>
          </p:nvPr>
        </p:nvGraphicFramePr>
        <p:xfrm>
          <a:off x="4054482" y="1344124"/>
          <a:ext cx="1666875" cy="439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Equation" r:id="rId5" imgW="3035160" imgH="799920" progId="Equation.3">
                  <p:embed/>
                </p:oleObj>
              </mc:Choice>
              <mc:Fallback>
                <p:oleObj name="Equation" r:id="rId5" imgW="3035160" imgH="799920" progId="Equation.3">
                  <p:embed/>
                  <p:pic>
                    <p:nvPicPr>
                      <p:cNvPr id="13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482" y="1344124"/>
                        <a:ext cx="1666875" cy="439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4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6C479-AFF3-E944-92D9-695DCFDC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E3BE1-25DA-6042-B0A6-AA484941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DCF03-A090-1249-89F7-6947C887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6047E88-B009-5E42-B2D6-D08B6B7BC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1429043"/>
              </a:xfrm>
            </p:spPr>
            <p:txBody>
              <a:bodyPr/>
              <a:lstStyle/>
              <a:p>
                <a:r>
                  <a:rPr lang="fr-FR" dirty="0"/>
                  <a:t>Câble sous forces concentrées</a:t>
                </a:r>
              </a:p>
              <a:p>
                <a:pPr marL="800100" lvl="1" indent="-285750"/>
                <a:r>
                  <a:rPr lang="fr-FR" dirty="0"/>
                  <a:t>Configuration du câble: ligne brisée (poids propre négligé)</a:t>
                </a:r>
              </a:p>
              <a:p>
                <a:pPr marL="800100" lvl="1" indent="-285750"/>
                <a:r>
                  <a:rPr lang="fr-FR" dirty="0"/>
                  <a:t>Objectif: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6047E88-B009-5E42-B2D6-D08B6B7BC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1429043"/>
              </a:xfrm>
              <a:blipFill>
                <a:blip r:embed="rId2"/>
                <a:stretch>
                  <a:fillRect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FD22157-2885-2542-9E51-99588BB5E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8"/>
          <a:stretch/>
        </p:blipFill>
        <p:spPr>
          <a:xfrm>
            <a:off x="1243013" y="2130445"/>
            <a:ext cx="3328987" cy="16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F518ADB-9A8E-3944-95A1-7DB6ACD26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96398"/>
              </p:ext>
            </p:extLst>
          </p:nvPr>
        </p:nvGraphicFramePr>
        <p:xfrm>
          <a:off x="904875" y="3289868"/>
          <a:ext cx="7726362" cy="145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3988">
                  <a:extLst>
                    <a:ext uri="{9D8B030D-6E8A-4147-A177-3AD203B41FA5}">
                      <a16:colId xmlns:a16="http://schemas.microsoft.com/office/drawing/2014/main" val="3729443563"/>
                    </a:ext>
                  </a:extLst>
                </a:gridCol>
                <a:gridCol w="3151187">
                  <a:extLst>
                    <a:ext uri="{9D8B030D-6E8A-4147-A177-3AD203B41FA5}">
                      <a16:colId xmlns:a16="http://schemas.microsoft.com/office/drawing/2014/main" val="3282209470"/>
                    </a:ext>
                  </a:extLst>
                </a:gridCol>
                <a:gridCol w="3151187">
                  <a:extLst>
                    <a:ext uri="{9D8B030D-6E8A-4147-A177-3AD203B41FA5}">
                      <a16:colId xmlns:a16="http://schemas.microsoft.com/office/drawing/2014/main" val="3969383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Câble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Arc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86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Effort 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16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Matériaux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Acier</a:t>
                      </a:r>
                    </a:p>
                    <a:p>
                      <a:pPr algn="ctr"/>
                      <a:r>
                        <a:rPr lang="fr-FR" dirty="0"/>
                        <a:t>Fibre de carbone</a:t>
                      </a:r>
                    </a:p>
                    <a:p>
                      <a:pPr algn="ctr"/>
                      <a:r>
                        <a:rPr lang="fr-FR" dirty="0"/>
                        <a:t>Fibre naturelle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Béton (avec faible armature)</a:t>
                      </a:r>
                    </a:p>
                    <a:p>
                      <a:pPr algn="ctr"/>
                      <a:r>
                        <a:rPr lang="fr-FR" dirty="0"/>
                        <a:t>Pierre naturelle</a:t>
                      </a:r>
                    </a:p>
                    <a:p>
                      <a:pPr algn="ctr"/>
                      <a:r>
                        <a:rPr lang="fr-FR" dirty="0"/>
                        <a:t>Bois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00578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176AEFC-C231-1D48-81DF-4EA0D669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câble-arc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7BA67-FB87-1242-A00B-D43C35B0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0E539-97B5-F940-8A81-CBE73726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F72AD-4828-E748-A95A-7B949054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84F500-7F0D-E44A-A631-00476BB6A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30" y="807604"/>
            <a:ext cx="6598551" cy="151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792E9-4233-9D49-BCCD-4906B0AA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218" y="2173881"/>
            <a:ext cx="1676545" cy="662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C1EF3-84A4-3548-A696-0B3F0CB6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66" y="2145004"/>
            <a:ext cx="1676545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3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43BDE-496D-2D46-B071-3D43C7D70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B82CD-2C97-EB4C-9AD5-31AB97F8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D2E2E-61C6-3F4F-9250-8782F4D0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003984-678C-B14A-9821-813FF75FB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52" y="137203"/>
            <a:ext cx="7102660" cy="47675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617DB-1ACF-1E4F-A94A-D6E2836EB97D}"/>
              </a:ext>
            </a:extLst>
          </p:cNvPr>
          <p:cNvSpPr txBox="1"/>
          <p:nvPr/>
        </p:nvSpPr>
        <p:spPr>
          <a:xfrm>
            <a:off x="1223252" y="4877926"/>
            <a:ext cx="30438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Heinz Isler</a:t>
            </a:r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57FA9D7B-6376-3545-88F7-062BBE474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07" y="2520971"/>
            <a:ext cx="3582353" cy="24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10: </a:t>
            </a:r>
            <a:r>
              <a:rPr lang="fr-CH" dirty="0"/>
              <a:t>Câbles (sauf 4.5)</a:t>
            </a:r>
            <a:r>
              <a:rPr lang="fr-CH" b="1" dirty="0"/>
              <a:t> </a:t>
            </a: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Préparation de l’examen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32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361479"/>
            <a:ext cx="7726363" cy="3543260"/>
          </a:xfrm>
        </p:spPr>
        <p:txBody>
          <a:bodyPr>
            <a:noAutofit/>
          </a:bodyPr>
          <a:lstStyle/>
          <a:p>
            <a:pPr>
              <a:buNone/>
            </a:pPr>
            <a:endParaRPr lang="fr-CH" sz="1425" dirty="0"/>
          </a:p>
          <a:p>
            <a:r>
              <a:rPr lang="pt-BR" dirty="0"/>
              <a:t>Mercredi 28.06.2023 de 09h15 à 12h15</a:t>
            </a:r>
            <a:endParaRPr lang="en-GB" dirty="0"/>
          </a:p>
          <a:p>
            <a:r>
              <a:rPr lang="fr-CH" dirty="0"/>
              <a:t>Salle: </a:t>
            </a:r>
            <a:r>
              <a:rPr lang="en-GB" dirty="0"/>
              <a:t>SG1</a:t>
            </a:r>
            <a:endParaRPr lang="fr-CH" dirty="0"/>
          </a:p>
          <a:p>
            <a:r>
              <a:rPr lang="it-IT" dirty="0"/>
              <a:t>Durée: 3h</a:t>
            </a:r>
          </a:p>
          <a:p>
            <a:r>
              <a:rPr lang="fr-CH" dirty="0"/>
              <a:t>Formulaire («</a:t>
            </a:r>
            <a:r>
              <a:rPr lang="fr-CH" dirty="0" err="1"/>
              <a:t>Cheat</a:t>
            </a:r>
            <a:r>
              <a:rPr lang="fr-CH" dirty="0"/>
              <a:t> </a:t>
            </a:r>
            <a:r>
              <a:rPr lang="fr-CH" dirty="0" err="1"/>
              <a:t>sheet</a:t>
            </a:r>
            <a:r>
              <a:rPr lang="fr-CH" dirty="0"/>
              <a:t>»): Deux pages (=une feuille recto-verso)</a:t>
            </a:r>
          </a:p>
          <a:p>
            <a:pPr marL="0" indent="0">
              <a:buNone/>
            </a:pPr>
            <a:endParaRPr lang="fr-CH" sz="1500" u="sng" dirty="0"/>
          </a:p>
          <a:p>
            <a:pPr marL="0" indent="0">
              <a:buNone/>
            </a:pPr>
            <a:r>
              <a:rPr lang="fr-CH" i="1" dirty="0"/>
              <a:t>Des « </a:t>
            </a:r>
            <a:r>
              <a:rPr lang="fr-CH" i="1" dirty="0" err="1"/>
              <a:t>cheat</a:t>
            </a:r>
            <a:r>
              <a:rPr lang="fr-CH" i="1" dirty="0"/>
              <a:t> </a:t>
            </a:r>
            <a:r>
              <a:rPr lang="fr-CH" i="1" dirty="0" err="1"/>
              <a:t>sheets</a:t>
            </a:r>
            <a:r>
              <a:rPr lang="fr-CH" i="1" dirty="0"/>
              <a:t> » photocopiés ou imprimés ne sont pas permis.</a:t>
            </a:r>
          </a:p>
          <a:p>
            <a:pPr marL="0" indent="0">
              <a:buNone/>
            </a:pPr>
            <a:endParaRPr lang="fr-CH" sz="1425" dirty="0"/>
          </a:p>
          <a:p>
            <a:pPr marL="0" indent="0">
              <a:buNone/>
            </a:pPr>
            <a:endParaRPr lang="fr-CH" sz="1425" dirty="0"/>
          </a:p>
          <a:p>
            <a:pPr marL="0" indent="0">
              <a:buNone/>
            </a:pPr>
            <a:endParaRPr lang="fr-CH" sz="1425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697643"/>
          </a:xfrm>
        </p:spPr>
        <p:txBody>
          <a:bodyPr>
            <a:normAutofit/>
          </a:bodyPr>
          <a:lstStyle/>
          <a:p>
            <a:r>
              <a:rPr lang="fr-CH" dirty="0"/>
              <a:t>Examen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</p:spTree>
    <p:extLst>
      <p:ext uri="{BB962C8B-B14F-4D97-AF65-F5344CB8AC3E}">
        <p14:creationId xmlns:p14="http://schemas.microsoft.com/office/powerpoint/2010/main" val="287687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Sujets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241425"/>
            <a:ext cx="7726363" cy="3709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CH" sz="1500" dirty="0"/>
          </a:p>
          <a:p>
            <a:r>
              <a:rPr lang="fr-CH" dirty="0"/>
              <a:t>Tous sujets qu’on a traités pendant le cours</a:t>
            </a:r>
          </a:p>
          <a:p>
            <a:r>
              <a:rPr lang="fr-CH" dirty="0"/>
              <a:t>= Chapitres 1-12 du livre “Analyse des structures et milieux continus – Statique appliquée”</a:t>
            </a:r>
          </a:p>
          <a:p>
            <a:r>
              <a:rPr lang="fr-CH" dirty="0"/>
              <a:t>Pas à l’examen: </a:t>
            </a:r>
          </a:p>
          <a:p>
            <a:pPr lvl="1"/>
            <a:r>
              <a:rPr lang="fr-CH" dirty="0"/>
              <a:t>1.3.3	Action du vent</a:t>
            </a:r>
          </a:p>
          <a:p>
            <a:pPr lvl="1"/>
            <a:r>
              <a:rPr lang="en-US" dirty="0"/>
              <a:t>10.4.5	</a:t>
            </a:r>
            <a:r>
              <a:rPr lang="en-US" dirty="0" err="1"/>
              <a:t>Câble</a:t>
            </a:r>
            <a:r>
              <a:rPr lang="en-US" dirty="0"/>
              <a:t> </a:t>
            </a:r>
            <a:r>
              <a:rPr lang="en-US" dirty="0" err="1"/>
              <a:t>surbaissés</a:t>
            </a:r>
            <a:endParaRPr lang="fr-CH" dirty="0"/>
          </a:p>
          <a:p>
            <a:pPr lvl="1"/>
            <a:r>
              <a:rPr lang="fr-CH" dirty="0"/>
              <a:t>13	Propriétés des figures planes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</p:spTree>
    <p:extLst>
      <p:ext uri="{BB962C8B-B14F-4D97-AF65-F5344CB8AC3E}">
        <p14:creationId xmlns:p14="http://schemas.microsoft.com/office/powerpoint/2010/main" val="320644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67337"/>
            <a:ext cx="7726363" cy="33867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H" dirty="0"/>
              <a:t>Dérivation de l’équation différentielle des câbles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Câble sous une charge uniformément répartie sur l’horizontale</a:t>
            </a:r>
          </a:p>
          <a:p>
            <a:pPr lvl="2"/>
            <a:r>
              <a:rPr lang="fr-CH" sz="1600" dirty="0"/>
              <a:t>Analyse par l’équation différentielle</a:t>
            </a:r>
          </a:p>
          <a:p>
            <a:pPr lvl="2"/>
            <a:r>
              <a:rPr lang="fr-CH" sz="1600" dirty="0"/>
              <a:t>Analyse par l’équilibre des fragments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Câble sous une charge uniformément repartie le long de l’axe du câble 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Câble sous charges concentrées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Comparaison câble - arc</a:t>
            </a:r>
          </a:p>
          <a:p>
            <a:pPr marL="342900" lvl="1" indent="0">
              <a:buNone/>
            </a:pPr>
            <a:r>
              <a:rPr lang="fr-FR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Préparation à l’examen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FD7CB2-67AF-8345-9F1A-66E2ED81B8CC}"/>
              </a:ext>
            </a:extLst>
          </p:cNvPr>
          <p:cNvSpPr txBox="1">
            <a:spLocks/>
          </p:cNvSpPr>
          <p:nvPr/>
        </p:nvSpPr>
        <p:spPr>
          <a:xfrm>
            <a:off x="904875" y="1852787"/>
            <a:ext cx="7726363" cy="370903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fr-CH" sz="1500" dirty="0"/>
          </a:p>
          <a:p>
            <a:r>
              <a:rPr lang="fr-CH" dirty="0"/>
              <a:t>Comprendre la théorie</a:t>
            </a:r>
          </a:p>
          <a:p>
            <a:r>
              <a:rPr lang="fr-FR" dirty="0"/>
              <a:t>Faire des exercices (aussi: exercices supplémentaires, un exercice d’un examen)</a:t>
            </a:r>
          </a:p>
          <a:p>
            <a:r>
              <a:rPr lang="fr-FR" dirty="0"/>
              <a:t>Venir aux séances de préparation avec vos questions</a:t>
            </a:r>
          </a:p>
          <a:p>
            <a:pPr lvl="1"/>
            <a:r>
              <a:rPr lang="en-US" dirty="0"/>
              <a:t>Dates:</a:t>
            </a:r>
          </a:p>
          <a:p>
            <a:pPr lvl="2"/>
            <a:r>
              <a:rPr lang="en-US" dirty="0"/>
              <a:t>  </a:t>
            </a:r>
            <a:r>
              <a:rPr lang="en-US" dirty="0" err="1"/>
              <a:t>Jeudi</a:t>
            </a:r>
            <a:r>
              <a:rPr lang="en-US" dirty="0"/>
              <a:t> 16.6.2022 10-12:00</a:t>
            </a:r>
          </a:p>
          <a:p>
            <a:pPr lvl="2"/>
            <a:r>
              <a:rPr lang="en-US" dirty="0"/>
              <a:t>  </a:t>
            </a:r>
            <a:r>
              <a:rPr lang="en-US" dirty="0" err="1"/>
              <a:t>Samedi</a:t>
            </a:r>
            <a:r>
              <a:rPr lang="en-US" dirty="0"/>
              <a:t> 25.6.2022 10-12:00</a:t>
            </a:r>
          </a:p>
          <a:p>
            <a:pPr lvl="1"/>
            <a:r>
              <a:rPr lang="en-US" dirty="0"/>
              <a:t>Sur site / zoom / </a:t>
            </a:r>
            <a:r>
              <a:rPr lang="en-US" dirty="0" err="1"/>
              <a:t>hybride</a:t>
            </a:r>
            <a:r>
              <a:rPr lang="en-US" dirty="0"/>
              <a:t>?</a:t>
            </a:r>
            <a:endParaRPr lang="fr-CH" dirty="0"/>
          </a:p>
          <a:p>
            <a:pPr marL="0" indent="0">
              <a:buFont typeface="Wingdings" pitchFamily="2" charset="2"/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085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Examen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34380" r="14743" b="22314"/>
          <a:stretch/>
        </p:blipFill>
        <p:spPr>
          <a:xfrm>
            <a:off x="4424120" y="996668"/>
            <a:ext cx="3332982" cy="36184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9606" y="1974873"/>
            <a:ext cx="233589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000" b="1" dirty="0">
                <a:latin typeface="Arial" pitchFamily="34" charset="0"/>
                <a:cs typeface="Arial" pitchFamily="34" charset="0"/>
              </a:rPr>
              <a:t>EQUILIBRE</a:t>
            </a:r>
          </a:p>
          <a:p>
            <a:pPr marL="428625" indent="-428625">
              <a:buFontTx/>
              <a:buChar char="-"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28625" indent="-428625">
              <a:buFontTx/>
              <a:buChar char="-"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28625" indent="-428625">
              <a:buFontTx/>
              <a:buChar char="-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Corps 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isolé</a:t>
            </a: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28625" indent="-428625">
              <a:buFontTx/>
              <a:buChar char="-"/>
            </a:pPr>
            <a:r>
              <a:rPr lang="en-US" sz="1800" dirty="0" err="1">
                <a:latin typeface="Arial" pitchFamily="34" charset="0"/>
                <a:cs typeface="Arial" pitchFamily="34" charset="0"/>
              </a:rPr>
              <a:t>Schéma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statique</a:t>
            </a:r>
            <a:endParaRPr lang="fr-CH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0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>
                <a:hlinkClick r:id="rId4"/>
              </a:rPr>
              <a:t>Olympiastadion München</a:t>
            </a:r>
            <a:r>
              <a:rPr lang="en-GB" dirty="0"/>
              <a:t> © Arad </a:t>
            </a:r>
            <a:r>
              <a:rPr lang="en-GB" dirty="0" err="1"/>
              <a:t>Mojtahedi</a:t>
            </a:r>
            <a:endParaRPr lang="en-GB" dirty="0"/>
          </a:p>
          <a:p>
            <a:r>
              <a:rPr lang="en-GB" dirty="0"/>
              <a:t>[3] </a:t>
            </a:r>
            <a:r>
              <a:rPr lang="en-GB" dirty="0">
                <a:hlinkClick r:id="rId5"/>
              </a:rPr>
              <a:t>Allianz Arena</a:t>
            </a:r>
            <a:r>
              <a:rPr lang="en-GB" dirty="0"/>
              <a:t>, Munich © Tobias Alt, </a:t>
            </a:r>
            <a:r>
              <a:rPr lang="en-GB" dirty="0">
                <a:hlinkClick r:id="rId6"/>
              </a:rPr>
              <a:t>CC BY-SA 4.0</a:t>
            </a:r>
            <a:endParaRPr lang="en-GB" dirty="0"/>
          </a:p>
          <a:p>
            <a:r>
              <a:rPr lang="en-GB" dirty="0"/>
              <a:t>[4]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7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8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9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10"/>
              </a:rPr>
              <a:t>CC0 1.0</a:t>
            </a:r>
            <a:endParaRPr lang="en-GB" dirty="0"/>
          </a:p>
          <a:p>
            <a:r>
              <a:rPr lang="en-GB" dirty="0"/>
              <a:t>[5] </a:t>
            </a:r>
            <a:r>
              <a:rPr lang="en-GB" dirty="0" err="1"/>
              <a:t>Photographies</a:t>
            </a:r>
            <a:r>
              <a:rPr lang="en-GB" dirty="0"/>
              <a:t> des </a:t>
            </a:r>
            <a:r>
              <a:rPr lang="en-GB" dirty="0" err="1"/>
              <a:t>coques</a:t>
            </a:r>
            <a:r>
              <a:rPr lang="en-GB" dirty="0"/>
              <a:t> de Heinz Isler: © Ramm et </a:t>
            </a:r>
            <a:r>
              <a:rPr lang="en-GB" dirty="0" err="1"/>
              <a:t>Schunck</a:t>
            </a:r>
            <a:r>
              <a:rPr lang="en-GB" dirty="0"/>
              <a:t>; 2002</a:t>
            </a:r>
          </a:p>
          <a:p>
            <a:r>
              <a:rPr lang="en-GB" dirty="0"/>
              <a:t>[6] Figures sur les </a:t>
            </a:r>
            <a:r>
              <a:rPr lang="en-GB" dirty="0" err="1"/>
              <a:t>câbles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57E35-0735-AC47-B87D-54A89D90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9E01-303F-5244-AF43-A020A58E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6467F-48F9-6142-A6A5-6D2EA2FC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1338C3-64C0-784C-B580-819ADE23F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52" y="358815"/>
            <a:ext cx="6697495" cy="45459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720C06-27FE-F342-A25F-0A89B1BA1449}"/>
              </a:ext>
            </a:extLst>
          </p:cNvPr>
          <p:cNvSpPr txBox="1"/>
          <p:nvPr/>
        </p:nvSpPr>
        <p:spPr>
          <a:xfrm>
            <a:off x="1223252" y="4877926"/>
            <a:ext cx="30438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Stade Olympique de Munich, 1972</a:t>
            </a:r>
          </a:p>
        </p:txBody>
      </p:sp>
    </p:spTree>
    <p:extLst>
      <p:ext uri="{BB962C8B-B14F-4D97-AF65-F5344CB8AC3E}">
        <p14:creationId xmlns:p14="http://schemas.microsoft.com/office/powerpoint/2010/main" val="41671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5FA1C-5C42-1E41-B8C3-B9733A1E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1162-8BFB-7546-BBAB-CBC857BC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8607E-160F-EE44-9B0E-BE277354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4EA953-8DDC-AC4E-94F8-B253B9A7A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73" y="167529"/>
            <a:ext cx="6411254" cy="4808441"/>
          </a:xfrm>
        </p:spPr>
      </p:pic>
    </p:spTree>
    <p:extLst>
      <p:ext uri="{BB962C8B-B14F-4D97-AF65-F5344CB8AC3E}">
        <p14:creationId xmlns:p14="http://schemas.microsoft.com/office/powerpoint/2010/main" val="375271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BE8FC-13AD-9F45-AF74-78B22075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CDA8D-F6C7-EF45-BAED-0F835FBA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9DAC0-C6D9-9A48-972A-AF414F84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C9EB697-9E33-6949-BCF7-3D2DCBB52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522367"/>
            <a:ext cx="7757582" cy="43555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5BCB3-7959-CB48-B63C-005E8B8F2D0D}"/>
              </a:ext>
            </a:extLst>
          </p:cNvPr>
          <p:cNvSpPr txBox="1"/>
          <p:nvPr/>
        </p:nvSpPr>
        <p:spPr>
          <a:xfrm>
            <a:off x="1223252" y="4877926"/>
            <a:ext cx="30438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Allianz Arena </a:t>
            </a:r>
            <a:r>
              <a:rPr lang="en-GB" dirty="0" err="1"/>
              <a:t>à</a:t>
            </a:r>
            <a:r>
              <a:rPr lang="en-GB" dirty="0"/>
              <a:t> </a:t>
            </a:r>
            <a:r>
              <a:rPr lang="fr-FR" dirty="0"/>
              <a:t>Munich, 2005</a:t>
            </a:r>
          </a:p>
        </p:txBody>
      </p:sp>
    </p:spTree>
    <p:extLst>
      <p:ext uri="{BB962C8B-B14F-4D97-AF65-F5344CB8AC3E}">
        <p14:creationId xmlns:p14="http://schemas.microsoft.com/office/powerpoint/2010/main" val="31194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1153D-3AB6-484C-B701-815637D64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4FEA8-C08A-3546-A113-A89D7382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92E08-2A76-3248-A2D2-20B9073F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D70867-E363-E54D-BEF1-5252BE829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78" y="329220"/>
            <a:ext cx="6859244" cy="4575520"/>
          </a:xfrm>
        </p:spPr>
      </p:pic>
    </p:spTree>
    <p:extLst>
      <p:ext uri="{BB962C8B-B14F-4D97-AF65-F5344CB8AC3E}">
        <p14:creationId xmlns:p14="http://schemas.microsoft.com/office/powerpoint/2010/main" val="305623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DF7ABA-9865-BB4A-8E89-7F37AFC06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78" b="3862"/>
          <a:stretch/>
        </p:blipFill>
        <p:spPr>
          <a:xfrm>
            <a:off x="1152848" y="195263"/>
            <a:ext cx="7156600" cy="476419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CFBAD-35EA-1E4A-8524-F74225035F7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BAFE-7513-3549-8C89-353D030360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79E9D-D722-CF43-9D86-17AB97663C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6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772E10-2A5D-1749-9716-9D4E9ACAC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79915"/>
            <a:ext cx="7726363" cy="4363585"/>
          </a:xfrm>
        </p:spPr>
        <p:txBody>
          <a:bodyPr>
            <a:normAutofit/>
          </a:bodyPr>
          <a:lstStyle/>
          <a:p>
            <a:r>
              <a:rPr lang="fr-CH" sz="1600" b="1" dirty="0"/>
              <a:t>Elément structural qui n’est résistant qu’à l’effort normal de traction (tension du câble)</a:t>
            </a:r>
          </a:p>
          <a:p>
            <a:pPr lvl="1"/>
            <a:r>
              <a:rPr lang="fr-CH" sz="1400" dirty="0"/>
              <a:t>Le câble représente une liaison unilatérale</a:t>
            </a:r>
          </a:p>
          <a:p>
            <a:pPr lvl="1"/>
            <a:r>
              <a:rPr lang="fr-CH" sz="1400" dirty="0"/>
              <a:t>Le câble n’offre de résistance ni à la compression, ni à l’effort tranchant, ni à la flexion, ni à la torsion (le diamètre est très faible par rapport à sa longueur)</a:t>
            </a:r>
          </a:p>
          <a:p>
            <a:r>
              <a:rPr lang="fr-CH" sz="1600" b="1" dirty="0"/>
              <a:t>Matériaux</a:t>
            </a:r>
          </a:p>
          <a:p>
            <a:pPr lvl="1"/>
            <a:r>
              <a:rPr lang="fr-CH" sz="1400" dirty="0"/>
              <a:t>Acier à très haute résistance (acier pour câbles)</a:t>
            </a:r>
          </a:p>
          <a:p>
            <a:pPr lvl="1"/>
            <a:r>
              <a:rPr lang="fr-CH" sz="1400" dirty="0"/>
              <a:t>Fibres de carbone</a:t>
            </a:r>
          </a:p>
          <a:p>
            <a:pPr lvl="1"/>
            <a:r>
              <a:rPr lang="fr-CH" sz="1400" dirty="0"/>
              <a:t>Fibres naturelles</a:t>
            </a:r>
          </a:p>
          <a:p>
            <a:r>
              <a:rPr lang="fr-CH" sz="1600" b="1" dirty="0"/>
              <a:t>Géométrie du câble</a:t>
            </a:r>
          </a:p>
          <a:p>
            <a:pPr lvl="1"/>
            <a:r>
              <a:rPr lang="fr-CH" sz="1400" dirty="0"/>
              <a:t>Câble non chargé: lâche, sans forme définie</a:t>
            </a:r>
          </a:p>
          <a:p>
            <a:pPr lvl="1"/>
            <a:r>
              <a:rPr lang="fr-CH" sz="1400" dirty="0"/>
              <a:t>Les charges sur le câble définissent sa configuration</a:t>
            </a:r>
          </a:p>
          <a:p>
            <a:pPr lvl="1"/>
            <a:r>
              <a:rPr lang="fr-CH" sz="1400" dirty="0"/>
              <a:t>But des analyses des câbles: trouver pour une charge donnée la forme qui permet d’avoir l’équilibre du câble</a:t>
            </a:r>
          </a:p>
          <a:p>
            <a:pPr lvl="1"/>
            <a:r>
              <a:rPr lang="fr-CH" sz="1400" dirty="0"/>
              <a:t>Types de charges: poids propre, charges concentrées ou distribuées, </a:t>
            </a:r>
            <a:r>
              <a:rPr lang="fr-CH" sz="1400" dirty="0" err="1"/>
              <a:t>prétension</a:t>
            </a:r>
            <a:endParaRPr lang="fr-CH" sz="1400" dirty="0"/>
          </a:p>
          <a:p>
            <a:pPr lvl="1"/>
            <a:r>
              <a:rPr lang="fr-CH" sz="1400" dirty="0"/>
              <a:t>L’hypothèse des petites déformations n’est plus valable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4BC3D-DA4C-1D49-8251-643800D1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09494"/>
          </a:xfrm>
        </p:spPr>
        <p:txBody>
          <a:bodyPr/>
          <a:lstStyle/>
          <a:p>
            <a:r>
              <a:rPr lang="fr-FR" dirty="0"/>
              <a:t>Câble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BE586-5507-1940-84DA-E27B58E0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CC45A-29B9-2841-935D-836B031C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C7119-B353-DD41-8ABD-79FA70F9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1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1456</TotalTime>
  <Words>1354</Words>
  <Application>Microsoft Office PowerPoint</Application>
  <PresentationFormat>On-screen Show (16:9)</PresentationFormat>
  <Paragraphs>262</Paragraphs>
  <Slides>33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Cambria Math</vt:lpstr>
      <vt:lpstr>Franklin Gothic Demi Cond</vt:lpstr>
      <vt:lpstr>Wingdings</vt:lpstr>
      <vt:lpstr>Thème Office</vt:lpstr>
      <vt:lpstr>Equation</vt:lpstr>
      <vt:lpstr>Câbles</vt:lpstr>
      <vt:lpstr>Objectif du cours</vt:lpstr>
      <vt:lpstr>Contenu du cours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Câble</vt:lpstr>
      <vt:lpstr>Dérivation de l’équation différentielle des câbles</vt:lpstr>
      <vt:lpstr>Dérivation de l’équation différentielle des câbles</vt:lpstr>
      <vt:lpstr>Dérivation de l’équation différentielle des câbles</vt:lpstr>
      <vt:lpstr>Equation différentielle d’équilibre d’un câble</vt:lpstr>
      <vt:lpstr>Exemple: câble sous une charge uniformément répartie sur l’horizontale</vt:lpstr>
      <vt:lpstr>Exemple (suite)</vt:lpstr>
      <vt:lpstr>Exemple (suite)</vt:lpstr>
      <vt:lpstr>PowerPoint Presentation</vt:lpstr>
      <vt:lpstr>PowerPoint Presentation</vt:lpstr>
      <vt:lpstr>Résumé: câble sous une charge uniformément répartie sur l’horizontale  </vt:lpstr>
      <vt:lpstr>Câble sous une charge uniformément répartie le long de l’axe du câble </vt:lpstr>
      <vt:lpstr>Câble sous une charge uniformément répartie le long de l’axe du câble </vt:lpstr>
      <vt:lpstr>Câble sous une charge uniformément répartie le long de l’axe du câble </vt:lpstr>
      <vt:lpstr>PowerPoint Presentation</vt:lpstr>
      <vt:lpstr>Comparaison câble-arc</vt:lpstr>
      <vt:lpstr>PowerPoint Presentation</vt:lpstr>
      <vt:lpstr>Chapitres à étudier dans le TGC 1</vt:lpstr>
      <vt:lpstr>Préparation de l’examen</vt:lpstr>
      <vt:lpstr>Examen</vt:lpstr>
      <vt:lpstr>Sujets</vt:lpstr>
      <vt:lpstr>Préparation à l’examen</vt:lpstr>
      <vt:lpstr>Examen</vt:lpstr>
      <vt:lpstr>Références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83</cp:revision>
  <cp:lastPrinted>2023-05-22T15:17:06Z</cp:lastPrinted>
  <dcterms:created xsi:type="dcterms:W3CDTF">2019-04-02T06:24:35Z</dcterms:created>
  <dcterms:modified xsi:type="dcterms:W3CDTF">2024-01-17T17:44:22Z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